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643182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Дисциплина: Профессиональный русский язык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300039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/>
              <a:t>  Задание 6.</a:t>
            </a:r>
            <a:r>
              <a:rPr lang="ru-RU" b="1" i="1" dirty="0" smtClean="0"/>
              <a:t> Подготовьте пересказ текста на основе составленного  вопросного плана:</a:t>
            </a:r>
            <a:endParaRPr lang="ru-RU" b="1" dirty="0" smtClean="0"/>
          </a:p>
          <a:p>
            <a:pPr algn="just">
              <a:buNone/>
            </a:pPr>
            <a:r>
              <a:rPr lang="ru-RU" b="1" i="1" dirty="0" smtClean="0"/>
              <a:t>1) прочитайте текст «Экономика как хозяйственная система» еще раз;</a:t>
            </a:r>
            <a:endParaRPr lang="ru-RU" b="1" dirty="0" smtClean="0"/>
          </a:p>
          <a:p>
            <a:pPr algn="just">
              <a:buNone/>
            </a:pPr>
            <a:r>
              <a:rPr lang="ru-RU" b="1" i="1" dirty="0" smtClean="0"/>
              <a:t>2) разделите этот текст на смысловые части и скажите, сколько  частей вы выделили; </a:t>
            </a:r>
            <a:endParaRPr lang="ru-RU" b="1" dirty="0" smtClean="0"/>
          </a:p>
          <a:p>
            <a:pPr algn="just">
              <a:buNone/>
            </a:pPr>
            <a:r>
              <a:rPr lang="ru-RU" b="1" i="1" dirty="0" smtClean="0"/>
              <a:t>3) найдите и прочитайте в каждой смысловой части текста предложение, которое содержит ее главную информацию. Трансформируйте это предложение в вопрос. Заполните таблицу по модели.</a:t>
            </a:r>
            <a:endParaRPr lang="ru-RU" b="1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3500438"/>
          <a:ext cx="8280920" cy="172876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140460"/>
                <a:gridCol w="4140460"/>
              </a:tblGrid>
              <a:tr h="5762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Предложение, которое содержит основную информацию смысловой части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Вопрос, составленный на основе этой информации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762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1. Но у слова «экономика» есть и другое значение - это экономическая система.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1.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Какое еще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значение есть у слова «экономика»?</a:t>
                      </a:r>
                    </a:p>
                  </a:txBody>
                  <a:tcPr marL="68580" marR="68580" marT="0" marB="0"/>
                </a:tc>
              </a:tr>
              <a:tr h="5762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5286388"/>
            <a:ext cx="86439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Задание 7.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Перескажите текст, используйте информацию задания 6 как план.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</a:rPr>
              <a:t>5.4 Научный текст и назывной план</a:t>
            </a:r>
            <a:br>
              <a:rPr lang="ru-RU" sz="2000" dirty="0" smtClean="0">
                <a:solidFill>
                  <a:schemeClr val="accent1">
                    <a:lumMod val="10000"/>
                  </a:schemeClr>
                </a:solidFill>
              </a:rPr>
            </a:br>
            <a:endParaRPr lang="ru-RU" sz="2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000240"/>
            <a:ext cx="4114800" cy="462598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Сравните!</a:t>
            </a:r>
            <a:endParaRPr lang="ru-RU" dirty="0" smtClean="0"/>
          </a:p>
          <a:p>
            <a:r>
              <a:rPr lang="ru-RU" dirty="0" smtClean="0"/>
              <a:t>1. </a:t>
            </a:r>
            <a:r>
              <a:rPr lang="ru-RU" dirty="0" err="1" smtClean="0"/>
              <a:t>ПотреблЕНИЕ</a:t>
            </a:r>
            <a:r>
              <a:rPr lang="ru-RU" dirty="0" smtClean="0"/>
              <a:t> - от гл. </a:t>
            </a:r>
            <a:r>
              <a:rPr lang="ru-RU" i="1" dirty="0" smtClean="0"/>
              <a:t>«потреблять» - употреблять, использовать;</a:t>
            </a:r>
            <a:endParaRPr lang="ru-RU" dirty="0" smtClean="0"/>
          </a:p>
          <a:p>
            <a:r>
              <a:rPr lang="ru-RU" dirty="0" smtClean="0"/>
              <a:t>2. Потребление -  использование</a:t>
            </a:r>
          </a:p>
          <a:p>
            <a:r>
              <a:rPr lang="ru-RU" dirty="0" smtClean="0"/>
              <a:t>а)  </a:t>
            </a:r>
            <a:r>
              <a:rPr lang="ru-RU" b="1" i="1" dirty="0" smtClean="0"/>
              <a:t>Р. п. (чего?)</a:t>
            </a:r>
            <a:endParaRPr lang="ru-RU" dirty="0" smtClean="0"/>
          </a:p>
          <a:p>
            <a:r>
              <a:rPr lang="ru-RU" dirty="0" err="1" smtClean="0"/>
              <a:t>материальнЫХ</a:t>
            </a:r>
            <a:r>
              <a:rPr lang="ru-RU" dirty="0" smtClean="0"/>
              <a:t>  благ</a:t>
            </a:r>
          </a:p>
          <a:p>
            <a:r>
              <a:rPr lang="ru-RU" dirty="0" err="1" smtClean="0"/>
              <a:t>духовнЫХ</a:t>
            </a:r>
            <a:r>
              <a:rPr lang="ru-RU" dirty="0" smtClean="0"/>
              <a:t>  благ;</a:t>
            </a:r>
          </a:p>
          <a:p>
            <a:r>
              <a:rPr lang="ru-RU" dirty="0" smtClean="0"/>
              <a:t>б) </a:t>
            </a:r>
            <a:r>
              <a:rPr lang="ru-RU" b="1" i="1" dirty="0" smtClean="0"/>
              <a:t>(Какое ) + </a:t>
            </a:r>
            <a:r>
              <a:rPr lang="ru-RU" dirty="0" smtClean="0"/>
              <a:t>потребление</a:t>
            </a:r>
            <a:r>
              <a:rPr lang="ru-RU" i="1" dirty="0" smtClean="0"/>
              <a:t>  </a:t>
            </a:r>
            <a:r>
              <a:rPr lang="ru-RU" i="1" dirty="0" err="1" smtClean="0"/>
              <a:t>личноОЕ</a:t>
            </a:r>
            <a:r>
              <a:rPr lang="ru-RU" i="1" dirty="0" smtClean="0"/>
              <a:t> </a:t>
            </a:r>
            <a:r>
              <a:rPr lang="ru-RU" i="1" dirty="0" err="1" smtClean="0"/>
              <a:t>потребление</a:t>
            </a:r>
            <a:r>
              <a:rPr lang="ru-RU" i="1" dirty="0" smtClean="0"/>
              <a:t>, </a:t>
            </a:r>
            <a:r>
              <a:rPr lang="ru-RU" i="1" dirty="0" err="1" smtClean="0"/>
              <a:t>общественнОЕ</a:t>
            </a:r>
            <a:r>
              <a:rPr lang="ru-RU" i="1" dirty="0" smtClean="0"/>
              <a:t>         </a:t>
            </a:r>
            <a:r>
              <a:rPr lang="ru-RU" i="1" dirty="0" err="1" smtClean="0"/>
              <a:t>потребление</a:t>
            </a:r>
            <a:r>
              <a:rPr lang="ru-RU" i="1" dirty="0" smtClean="0"/>
              <a:t>,</a:t>
            </a:r>
            <a:endParaRPr lang="ru-RU" dirty="0" smtClean="0"/>
          </a:p>
          <a:p>
            <a:r>
              <a:rPr lang="ru-RU" i="1" dirty="0" smtClean="0"/>
              <a:t>товары </a:t>
            </a:r>
            <a:r>
              <a:rPr lang="ru-RU" i="1" dirty="0" err="1" smtClean="0"/>
              <a:t>народнОГО</a:t>
            </a:r>
            <a:r>
              <a:rPr lang="ru-RU" i="1" dirty="0" smtClean="0"/>
              <a:t> </a:t>
            </a:r>
            <a:r>
              <a:rPr lang="ru-RU" i="1" dirty="0" err="1" smtClean="0"/>
              <a:t>потребленИЯ</a:t>
            </a:r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071678"/>
            <a:ext cx="4038600" cy="452596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1. </a:t>
            </a:r>
            <a:r>
              <a:rPr lang="ru-RU" dirty="0" err="1" smtClean="0"/>
              <a:t>ПотребнОСТЬ</a:t>
            </a:r>
            <a:r>
              <a:rPr lang="ru-RU" dirty="0" smtClean="0"/>
              <a:t> - от </a:t>
            </a:r>
            <a:r>
              <a:rPr lang="ru-RU" dirty="0" err="1" smtClean="0"/>
              <a:t>прилаг</a:t>
            </a:r>
            <a:r>
              <a:rPr lang="ru-RU" dirty="0" smtClean="0"/>
              <a:t>. «</a:t>
            </a:r>
            <a:r>
              <a:rPr lang="ru-RU" dirty="0" err="1" smtClean="0"/>
              <a:t>п</a:t>
            </a:r>
            <a:r>
              <a:rPr lang="ru-RU" i="1" dirty="0" err="1" smtClean="0"/>
              <a:t>отребнЫЙ</a:t>
            </a:r>
            <a:r>
              <a:rPr lang="ru-RU" dirty="0" smtClean="0"/>
              <a:t>»  - </a:t>
            </a:r>
            <a:r>
              <a:rPr lang="ru-RU" i="1" dirty="0" smtClean="0"/>
              <a:t>нужный, необходимый</a:t>
            </a:r>
            <a:endParaRPr lang="ru-RU" dirty="0" smtClean="0"/>
          </a:p>
          <a:p>
            <a:r>
              <a:rPr lang="ru-RU" dirty="0" smtClean="0"/>
              <a:t>2. Потребность - необходимость:                                   а) </a:t>
            </a:r>
            <a:r>
              <a:rPr lang="ru-RU" b="1" i="1" dirty="0" smtClean="0"/>
              <a:t>в П. п. (в чём?)                               </a:t>
            </a:r>
            <a:r>
              <a:rPr lang="ru-RU" dirty="0" smtClean="0"/>
              <a:t>                   в </a:t>
            </a:r>
            <a:r>
              <a:rPr lang="ru-RU" dirty="0" err="1" smtClean="0"/>
              <a:t>пищЕ</a:t>
            </a:r>
            <a:r>
              <a:rPr lang="ru-RU" dirty="0" smtClean="0"/>
              <a:t>,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одеждЕ</a:t>
            </a:r>
            <a:r>
              <a:rPr lang="ru-RU" dirty="0" smtClean="0"/>
              <a:t>;</a:t>
            </a:r>
          </a:p>
          <a:p>
            <a:r>
              <a:rPr lang="ru-RU" i="1" dirty="0" smtClean="0"/>
              <a:t> потребность в </a:t>
            </a:r>
            <a:r>
              <a:rPr lang="ru-RU" i="1" dirty="0" err="1" smtClean="0"/>
              <a:t>использованИИ</a:t>
            </a:r>
            <a:endParaRPr lang="ru-RU" dirty="0" smtClean="0"/>
          </a:p>
          <a:p>
            <a:r>
              <a:rPr lang="ru-RU" i="1" dirty="0" smtClean="0"/>
              <a:t>природных ресурсов;</a:t>
            </a:r>
            <a:endParaRPr lang="ru-RU" dirty="0" smtClean="0"/>
          </a:p>
          <a:p>
            <a:r>
              <a:rPr lang="ru-RU" i="1" dirty="0" smtClean="0"/>
              <a:t>потребность в </a:t>
            </a:r>
            <a:r>
              <a:rPr lang="ru-RU" i="1" dirty="0" err="1" smtClean="0"/>
              <a:t>покупкЕ</a:t>
            </a:r>
            <a:r>
              <a:rPr lang="ru-RU" i="1" dirty="0" smtClean="0"/>
              <a:t>  жилья;</a:t>
            </a:r>
            <a:endParaRPr lang="ru-RU" dirty="0" smtClean="0"/>
          </a:p>
          <a:p>
            <a:r>
              <a:rPr lang="ru-RU" dirty="0" smtClean="0"/>
              <a:t>б) </a:t>
            </a:r>
            <a:r>
              <a:rPr lang="ru-RU" b="1" i="1" dirty="0" smtClean="0"/>
              <a:t>Р. п. (кого?/ чего?)</a:t>
            </a:r>
            <a:endParaRPr lang="ru-RU" dirty="0" smtClean="0"/>
          </a:p>
          <a:p>
            <a:r>
              <a:rPr lang="ru-RU" dirty="0" err="1" smtClean="0"/>
              <a:t>каждОГО</a:t>
            </a:r>
            <a:r>
              <a:rPr lang="ru-RU" dirty="0" smtClean="0"/>
              <a:t>  </a:t>
            </a:r>
            <a:r>
              <a:rPr lang="ru-RU" dirty="0" err="1" smtClean="0"/>
              <a:t>человекА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государствА</a:t>
            </a:r>
            <a:r>
              <a:rPr lang="ru-RU" dirty="0" smtClean="0"/>
              <a:t>,</a:t>
            </a:r>
          </a:p>
          <a:p>
            <a:r>
              <a:rPr lang="ru-RU" i="1" dirty="0" smtClean="0"/>
              <a:t>потребность </a:t>
            </a:r>
            <a:r>
              <a:rPr lang="ru-RU" i="1" dirty="0" err="1" smtClean="0"/>
              <a:t>национальнОЙ</a:t>
            </a:r>
            <a:r>
              <a:rPr lang="ru-RU" i="1" dirty="0" smtClean="0"/>
              <a:t> </a:t>
            </a:r>
            <a:r>
              <a:rPr lang="ru-RU" i="1" dirty="0" err="1" smtClean="0"/>
              <a:t>экономикИ</a:t>
            </a:r>
            <a:r>
              <a:rPr lang="ru-RU" i="1" dirty="0" smtClean="0"/>
              <a:t> в </a:t>
            </a:r>
            <a:r>
              <a:rPr lang="ru-RU" i="1" dirty="0" err="1" smtClean="0"/>
              <a:t>использованИИ</a:t>
            </a:r>
            <a:r>
              <a:rPr lang="ru-RU" i="1" dirty="0" smtClean="0"/>
              <a:t>  природных ресурсов;</a:t>
            </a:r>
            <a:endParaRPr lang="ru-RU" dirty="0" smtClean="0"/>
          </a:p>
          <a:p>
            <a:r>
              <a:rPr lang="ru-RU" dirty="0" smtClean="0"/>
              <a:t>в) </a:t>
            </a:r>
            <a:r>
              <a:rPr lang="ru-RU" b="1" i="1" dirty="0" smtClean="0"/>
              <a:t>(какие? чьи)+ </a:t>
            </a:r>
            <a:r>
              <a:rPr lang="ru-RU" dirty="0" smtClean="0"/>
              <a:t>потребности</a:t>
            </a:r>
          </a:p>
          <a:p>
            <a:r>
              <a:rPr lang="ru-RU" dirty="0" smtClean="0"/>
              <a:t>материальные потребности,</a:t>
            </a:r>
          </a:p>
          <a:p>
            <a:r>
              <a:rPr lang="ru-RU" dirty="0" smtClean="0"/>
              <a:t>духовные потребности;</a:t>
            </a:r>
          </a:p>
          <a:p>
            <a:r>
              <a:rPr lang="ru-RU" dirty="0" smtClean="0"/>
              <a:t>г)</a:t>
            </a:r>
            <a:r>
              <a:rPr lang="ru-RU" b="1" dirty="0" smtClean="0"/>
              <a:t> и</a:t>
            </a:r>
            <a:r>
              <a:rPr lang="ru-RU" b="1" i="1" dirty="0" smtClean="0"/>
              <a:t>спытывать потребность (в чём?) -  </a:t>
            </a:r>
            <a:r>
              <a:rPr lang="ru-RU" i="1" dirty="0" smtClean="0"/>
              <a:t>очень</a:t>
            </a:r>
            <a:r>
              <a:rPr lang="ru-RU" b="1" i="1" dirty="0" smtClean="0"/>
              <a:t> </a:t>
            </a:r>
            <a:r>
              <a:rPr lang="ru-RU" dirty="0" smtClean="0"/>
              <a:t>нуждаться (в чём?).</a:t>
            </a:r>
          </a:p>
          <a:p>
            <a:r>
              <a:rPr lang="ru-RU" i="1" dirty="0" smtClean="0"/>
              <a:t>Большие города испытывают потребность в чистом воздухе и чистой воде. </a:t>
            </a:r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1000108"/>
            <a:ext cx="85725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Задание 1.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Подготовьтесь к чтению текста.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1) Познакомьтесь с важными для экономики терминами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«потребность»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 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потребление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». Обратите внимание на различия в их образовании, значении и сочетании с другими словами.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2900" i="1" dirty="0" smtClean="0"/>
              <a:t>2) Восстановите предложения, правильно используйте слова </a:t>
            </a:r>
            <a:r>
              <a:rPr lang="ru-RU" sz="2900" b="1" i="1" dirty="0" smtClean="0"/>
              <a:t>«потребность» </a:t>
            </a:r>
            <a:r>
              <a:rPr lang="ru-RU" sz="2900" i="1" dirty="0" smtClean="0"/>
              <a:t>и </a:t>
            </a:r>
            <a:r>
              <a:rPr lang="ru-RU" sz="2900" b="1" i="1" dirty="0" smtClean="0"/>
              <a:t>«потребление».</a:t>
            </a:r>
            <a:endParaRPr lang="ru-RU" sz="2900" dirty="0" smtClean="0"/>
          </a:p>
          <a:p>
            <a:pPr algn="just">
              <a:buNone/>
            </a:pPr>
            <a:r>
              <a:rPr lang="ru-RU" sz="2900" b="1" dirty="0" smtClean="0"/>
              <a:t>1. Сегодня китайские товары народного … можно купить во многих странах мира.</a:t>
            </a:r>
          </a:p>
          <a:p>
            <a:pPr algn="just">
              <a:buNone/>
            </a:pPr>
            <a:r>
              <a:rPr lang="ru-RU" sz="2900" b="1" dirty="0" smtClean="0"/>
              <a:t>2. У каждого человека есть свои … в пище, одежде, в жилье.</a:t>
            </a:r>
          </a:p>
          <a:p>
            <a:pPr algn="just">
              <a:buNone/>
            </a:pPr>
            <a:r>
              <a:rPr lang="ru-RU" sz="2900" b="1" dirty="0" smtClean="0"/>
              <a:t>3. Экономика учит, что надо делать для удовлетворения материальных  и духовных … общества.</a:t>
            </a:r>
          </a:p>
          <a:p>
            <a:pPr algn="just">
              <a:buNone/>
            </a:pPr>
            <a:r>
              <a:rPr lang="ru-RU" sz="2900" b="1" dirty="0" smtClean="0"/>
              <a:t>4. Город испытывает … в строительстве новых школ и больниц.</a:t>
            </a:r>
          </a:p>
          <a:p>
            <a:pPr algn="just">
              <a:buNone/>
            </a:pPr>
            <a:r>
              <a:rPr lang="ru-RU" sz="2900" b="1" dirty="0" smtClean="0"/>
              <a:t>5. Экономика изучает проблемы личного и общественного … .</a:t>
            </a:r>
          </a:p>
          <a:p>
            <a:pPr algn="just">
              <a:buNone/>
            </a:pPr>
            <a:r>
              <a:rPr lang="ru-RU" sz="2900" b="1" dirty="0" smtClean="0"/>
              <a:t>6. … - это использование  товаров и услуг для удовлетворения  материальных и духовных … людей.</a:t>
            </a:r>
          </a:p>
          <a:p>
            <a:pPr algn="just"/>
            <a:r>
              <a:rPr lang="ru-RU" sz="2900" b="1" i="1" dirty="0" smtClean="0"/>
              <a:t>3) Вы уже знаете модели, которые используются для определения нового научного понятия. Дайте определения следующим понятиям, используйте разные модели предложений.</a:t>
            </a:r>
            <a:endParaRPr lang="ru-RU" sz="2900" b="1" dirty="0" smtClean="0"/>
          </a:p>
          <a:p>
            <a:pPr algn="just">
              <a:buNone/>
            </a:pPr>
            <a:r>
              <a:rPr lang="ru-RU" sz="2900" b="1" dirty="0" smtClean="0"/>
              <a:t>1. Потребность = то, что нужно человеку для жизни и работы и что необходимо удовлетворить.</a:t>
            </a:r>
          </a:p>
          <a:p>
            <a:pPr algn="just">
              <a:buNone/>
            </a:pPr>
            <a:r>
              <a:rPr lang="ru-RU" sz="2900" b="1" dirty="0" smtClean="0"/>
              <a:t>2. Предметы труда = то, что человек изменяет (преобразует) в процессе производства и что составляет материальную основу (базу) труда, например природные ресурсы.</a:t>
            </a:r>
          </a:p>
          <a:p>
            <a:pPr algn="just">
              <a:buNone/>
            </a:pPr>
            <a:r>
              <a:rPr lang="ru-RU" sz="2900" b="1" dirty="0" smtClean="0"/>
              <a:t>3. Средства труда = то, что помогает человеку изменять (преобразовывать) предметы труда, это материальные товары, которые  помогают в работе, без которых нельзя производить другие товары; это, например: инструменты, техника, машины и др.</a:t>
            </a:r>
          </a:p>
          <a:p>
            <a:pPr algn="just">
              <a:buNone/>
            </a:pPr>
            <a:r>
              <a:rPr lang="ru-RU" sz="2900" b="1" dirty="0" smtClean="0"/>
              <a:t>4. Услуга (англ. </a:t>
            </a:r>
            <a:r>
              <a:rPr lang="en-US" sz="2900" b="1" dirty="0" smtClean="0"/>
              <a:t>s</a:t>
            </a:r>
            <a:r>
              <a:rPr lang="ru-RU" sz="2900" b="1" dirty="0" err="1" smtClean="0"/>
              <a:t>ervice</a:t>
            </a:r>
            <a:r>
              <a:rPr lang="ru-RU" sz="2900" b="1" dirty="0" smtClean="0"/>
              <a:t>) - вид деятельности, работы, когда не создается новый продукт, а изменяется качество уже созданного продукта.</a:t>
            </a:r>
          </a:p>
          <a:p>
            <a:pPr algn="just">
              <a:buNone/>
            </a:pPr>
            <a:r>
              <a:rPr lang="ru-RU" sz="2900" b="1" dirty="0" smtClean="0"/>
              <a:t>5. Услуга - благо, которое предоставляется не в виде вещей, а в форме деятельности, например: обучение, лечение, работа транспорта и др.</a:t>
            </a:r>
          </a:p>
          <a:p>
            <a:pPr algn="just"/>
            <a:r>
              <a:rPr lang="ru-RU" sz="2900" b="1" i="1" dirty="0" smtClean="0"/>
              <a:t>4) Слушайте, читайте и повторяйте новые слова и словосочетания текста (работайте со словарём).</a:t>
            </a:r>
            <a:endParaRPr lang="ru-RU" sz="2900" b="1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2900" b="1" dirty="0" smtClean="0"/>
              <a:t>Потребность - потребности, человеческие потребности, личные потребности, производственные потребности;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900" b="1" dirty="0" smtClean="0"/>
              <a:t>удовлетворять (удовлетворить) потребности; удовлетворять потребности с помощью предметов потребления;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900" b="1" dirty="0" smtClean="0"/>
              <a:t>природные ресурсы, сырьё, преобразовывать (преобразовать), </a:t>
            </a:r>
            <a:r>
              <a:rPr lang="ru-RU" sz="2900" b="1" dirty="0" err="1" smtClean="0"/>
              <a:t>преобразовать</a:t>
            </a:r>
            <a:r>
              <a:rPr lang="ru-RU" sz="2900" b="1" dirty="0" smtClean="0"/>
              <a:t> природные ресурсы, преобразовать сырьё в процессе труда;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900" b="1" dirty="0" smtClean="0"/>
              <a:t>материальная основа, составлять материальную основу труда.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715148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b="1" dirty="0" smtClean="0"/>
              <a:t>Задание 2.</a:t>
            </a:r>
            <a:r>
              <a:rPr lang="ru-RU" sz="2900" i="1" dirty="0" smtClean="0"/>
              <a:t> Прочитайте текст (работайте со словарем). Скажите, можно ли назвать этот текст по-другому и как?</a:t>
            </a:r>
            <a:endParaRPr lang="ru-RU" sz="2900" dirty="0" smtClean="0"/>
          </a:p>
          <a:p>
            <a:pPr algn="ctr">
              <a:buNone/>
            </a:pPr>
            <a:r>
              <a:rPr lang="ru-RU" sz="2900" b="1" i="1" dirty="0" smtClean="0"/>
              <a:t>Потребности</a:t>
            </a:r>
            <a:endParaRPr lang="ru-RU" sz="2900" dirty="0" smtClean="0"/>
          </a:p>
          <a:p>
            <a:pPr algn="just">
              <a:buNone/>
            </a:pPr>
            <a:r>
              <a:rPr lang="ru-RU" sz="2900" dirty="0" smtClean="0"/>
              <a:t>        У каждого человека есть потребности. Потребности (запросы, блага) - это то, что человеку нужно или, что он хочет иметь для жизни и работы. Человеческие потребности  разнообразны: есть духовные потребности, материальные (или экономические), индивидуальные потребности, общественные потребности и другие.</a:t>
            </a:r>
          </a:p>
          <a:p>
            <a:pPr algn="just">
              <a:buNone/>
            </a:pPr>
            <a:r>
              <a:rPr lang="ru-RU" sz="2900" dirty="0" smtClean="0"/>
              <a:t>        Экономические потребности (или экономические блага) принято разделять на личные потребности, производственные и социальные.</a:t>
            </a:r>
          </a:p>
          <a:p>
            <a:pPr algn="just">
              <a:buNone/>
            </a:pPr>
            <a:r>
              <a:rPr lang="ru-RU" sz="2900" dirty="0" smtClean="0"/>
              <a:t>        Все, что нужно данному человеку для его жизни называется </a:t>
            </a:r>
            <a:r>
              <a:rPr lang="ru-RU" sz="2900" b="1" i="1" dirty="0" smtClean="0"/>
              <a:t>личными потребностями.</a:t>
            </a:r>
            <a:r>
              <a:rPr lang="ru-RU" sz="2900" dirty="0" smtClean="0"/>
              <a:t> Человек удовлетворяет свои личные потребности с помощью предметов потребления. К предметам потребления относятся, например: продукты питания, одежда, обувь, а также автомобиль, дом и др.</a:t>
            </a:r>
          </a:p>
          <a:p>
            <a:pPr algn="just">
              <a:buNone/>
            </a:pPr>
            <a:r>
              <a:rPr lang="ru-RU" sz="2900" dirty="0" smtClean="0"/>
              <a:t>        Все, что нужно человеку для работы, называется </a:t>
            </a:r>
            <a:r>
              <a:rPr lang="ru-RU" sz="2900" b="1" i="1" dirty="0" smtClean="0"/>
              <a:t>производственными потребностями.</a:t>
            </a:r>
            <a:r>
              <a:rPr lang="ru-RU" sz="2900" dirty="0" smtClean="0"/>
              <a:t> Эти потребности человек удовлетворяет с помощью средств производства. Средства производства включают в себя предметы труда и средства труда. Предметами труда называется всё то, что человек преобразует  в процессе производства. Предметы труда - это то, что составляет материальную основу труда, например природные ресурсы. Средствами труда принято называть всё то, что помогает человеку воздействовать на предмет труда. Другими словами, средства труда - это материальные товары, которые помогают человеку в работе, без которых нельзя производить другие товары. К средствам труда, например, относятся: инструменты, компьютерная техника, производственные машины и др.</a:t>
            </a:r>
          </a:p>
          <a:p>
            <a:pPr algn="just">
              <a:buNone/>
            </a:pPr>
            <a:r>
              <a:rPr lang="ru-RU" sz="2900" dirty="0" smtClean="0"/>
              <a:t>        Под</a:t>
            </a:r>
            <a:r>
              <a:rPr lang="ru-RU" sz="2900" b="1" i="1" dirty="0" smtClean="0"/>
              <a:t> социальными потребностями </a:t>
            </a:r>
            <a:r>
              <a:rPr lang="ru-RU" sz="2900" dirty="0" smtClean="0"/>
              <a:t>понимают всё то, что помогает человеку хорошо жить и хорошо работать. Эти потребности человек удовлетворяет с помощью услуг, которые предоставляют образование, наука, здравоохранение, бытовое обслуживание.</a:t>
            </a:r>
          </a:p>
          <a:p>
            <a:pPr algn="just">
              <a:buNone/>
            </a:pPr>
            <a:r>
              <a:rPr lang="ru-RU" sz="2900" dirty="0" smtClean="0"/>
              <a:t>        Экономических потребностей у человека очень много. Можно сказать, что они безграничны. Для их удовлетворения необходимы производство, распределение, обмен и потребление товаров и услуг. Потребности растут быстрее, чем возможности экономики удовлетворять их.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286808" cy="28575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Задание 3.</a:t>
            </a:r>
            <a:r>
              <a:rPr lang="ru-RU" b="1" i="1" dirty="0" smtClean="0"/>
              <a:t> Ответьте на вопросы по тексту</a:t>
            </a:r>
            <a:endParaRPr lang="ru-RU" b="1" dirty="0" smtClean="0"/>
          </a:p>
          <a:p>
            <a:pPr algn="just"/>
            <a:r>
              <a:rPr lang="ru-RU" b="1" dirty="0" smtClean="0"/>
              <a:t>1. Что такое потребности?</a:t>
            </a:r>
          </a:p>
          <a:p>
            <a:pPr algn="just"/>
            <a:r>
              <a:rPr lang="ru-RU" b="1" dirty="0" smtClean="0"/>
              <a:t>2. Какие потребности называются экономическим благом?</a:t>
            </a:r>
          </a:p>
          <a:p>
            <a:pPr algn="just"/>
            <a:r>
              <a:rPr lang="ru-RU" b="1" dirty="0" smtClean="0"/>
              <a:t>3. Какие потребности человек удовлетворяет с помощью предметов потребления?</a:t>
            </a:r>
          </a:p>
          <a:p>
            <a:pPr algn="just"/>
            <a:r>
              <a:rPr lang="ru-RU" b="1" dirty="0" smtClean="0"/>
              <a:t>4. Какие услуги использует человек для удовлетворения своих социальных потребностей?</a:t>
            </a:r>
          </a:p>
          <a:p>
            <a:pPr algn="just"/>
            <a:r>
              <a:rPr lang="ru-RU" b="1" dirty="0" smtClean="0"/>
              <a:t>5. Почему экономика не может удовлетворить все потребности человека? </a:t>
            </a:r>
          </a:p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357562"/>
            <a:ext cx="382905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186766" cy="5952194"/>
          </a:xfrm>
        </p:spPr>
        <p:txBody>
          <a:bodyPr/>
          <a:lstStyle/>
          <a:p>
            <a:r>
              <a:rPr lang="ru-RU" sz="2000" b="1" dirty="0" smtClean="0"/>
              <a:t>Задание 4.</a:t>
            </a:r>
            <a:r>
              <a:rPr lang="ru-RU" sz="2000" b="1" i="1" dirty="0" smtClean="0"/>
              <a:t> Прочитайте ту часть текста, которая соответствует данной схеме, данной ниже. Найдите в этой части текста глаголы, которые используются для выражения отношений целого и его частей (классификации).</a:t>
            </a:r>
            <a:endParaRPr lang="ru-RU" sz="2000" b="1" dirty="0" smtClean="0"/>
          </a:p>
          <a:p>
            <a:endParaRPr lang="ru-RU" dirty="0"/>
          </a:p>
        </p:txBody>
      </p:sp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1571604" y="2000240"/>
            <a:ext cx="6059487" cy="4040187"/>
            <a:chOff x="1307" y="8280"/>
            <a:chExt cx="9543" cy="6361"/>
          </a:xfrm>
        </p:grpSpPr>
        <p:sp>
          <p:nvSpPr>
            <p:cNvPr id="24579" name="AutoShape 3"/>
            <p:cNvSpPr>
              <a:spLocks noChangeArrowheads="1"/>
            </p:cNvSpPr>
            <p:nvPr/>
          </p:nvSpPr>
          <p:spPr bwMode="auto">
            <a:xfrm>
              <a:off x="4500" y="8280"/>
              <a:ext cx="2880" cy="71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Экономические потребности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4580" name="AutoShape 4"/>
            <p:cNvCxnSpPr>
              <a:cxnSpLocks noChangeShapeType="1"/>
            </p:cNvCxnSpPr>
            <p:nvPr/>
          </p:nvCxnSpPr>
          <p:spPr bwMode="auto">
            <a:xfrm>
              <a:off x="5857" y="8994"/>
              <a:ext cx="0" cy="3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81" name="AutoShape 5"/>
            <p:cNvCxnSpPr>
              <a:cxnSpLocks noChangeShapeType="1"/>
            </p:cNvCxnSpPr>
            <p:nvPr/>
          </p:nvCxnSpPr>
          <p:spPr bwMode="auto">
            <a:xfrm>
              <a:off x="1720" y="9301"/>
              <a:ext cx="0" cy="3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82" name="AutoShape 6"/>
            <p:cNvCxnSpPr>
              <a:cxnSpLocks noChangeShapeType="1"/>
            </p:cNvCxnSpPr>
            <p:nvPr/>
          </p:nvCxnSpPr>
          <p:spPr bwMode="auto">
            <a:xfrm>
              <a:off x="5857" y="9307"/>
              <a:ext cx="0" cy="3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83" name="AutoShape 7"/>
            <p:cNvCxnSpPr>
              <a:cxnSpLocks noChangeShapeType="1"/>
            </p:cNvCxnSpPr>
            <p:nvPr/>
          </p:nvCxnSpPr>
          <p:spPr bwMode="auto">
            <a:xfrm>
              <a:off x="10196" y="9314"/>
              <a:ext cx="0" cy="3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584" name="AutoShape 8"/>
            <p:cNvSpPr>
              <a:spLocks noChangeArrowheads="1"/>
            </p:cNvSpPr>
            <p:nvPr/>
          </p:nvSpPr>
          <p:spPr bwMode="auto">
            <a:xfrm>
              <a:off x="1307" y="9632"/>
              <a:ext cx="2129" cy="7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Личные потребности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585" name="AutoShape 9"/>
            <p:cNvSpPr>
              <a:spLocks noChangeArrowheads="1"/>
            </p:cNvSpPr>
            <p:nvPr/>
          </p:nvSpPr>
          <p:spPr bwMode="auto">
            <a:xfrm>
              <a:off x="5015" y="9632"/>
              <a:ext cx="2129" cy="7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Производственные потребности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586" name="AutoShape 10"/>
            <p:cNvSpPr>
              <a:spLocks noChangeArrowheads="1"/>
            </p:cNvSpPr>
            <p:nvPr/>
          </p:nvSpPr>
          <p:spPr bwMode="auto">
            <a:xfrm>
              <a:off x="8721" y="9645"/>
              <a:ext cx="2129" cy="71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Социальные потребности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4587" name="AutoShape 11"/>
            <p:cNvCxnSpPr>
              <a:cxnSpLocks noChangeShapeType="1"/>
            </p:cNvCxnSpPr>
            <p:nvPr/>
          </p:nvCxnSpPr>
          <p:spPr bwMode="auto">
            <a:xfrm>
              <a:off x="5857" y="10348"/>
              <a:ext cx="0" cy="4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588" name="AutoShape 12"/>
            <p:cNvSpPr>
              <a:spLocks noChangeArrowheads="1"/>
            </p:cNvSpPr>
            <p:nvPr/>
          </p:nvSpPr>
          <p:spPr bwMode="auto">
            <a:xfrm>
              <a:off x="5015" y="10824"/>
              <a:ext cx="2129" cy="63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Средства производства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4589" name="AutoShape 13"/>
            <p:cNvCxnSpPr>
              <a:cxnSpLocks noChangeShapeType="1"/>
            </p:cNvCxnSpPr>
            <p:nvPr/>
          </p:nvCxnSpPr>
          <p:spPr bwMode="auto">
            <a:xfrm>
              <a:off x="5857" y="11462"/>
              <a:ext cx="0" cy="3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0" name="AutoShape 14"/>
            <p:cNvCxnSpPr>
              <a:cxnSpLocks noChangeShapeType="1"/>
            </p:cNvCxnSpPr>
            <p:nvPr/>
          </p:nvCxnSpPr>
          <p:spPr bwMode="auto">
            <a:xfrm>
              <a:off x="5015" y="11778"/>
              <a:ext cx="320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1" name="AutoShape 15"/>
            <p:cNvCxnSpPr>
              <a:cxnSpLocks noChangeShapeType="1"/>
            </p:cNvCxnSpPr>
            <p:nvPr/>
          </p:nvCxnSpPr>
          <p:spPr bwMode="auto">
            <a:xfrm>
              <a:off x="5015" y="11782"/>
              <a:ext cx="0" cy="3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2" name="AutoShape 16"/>
            <p:cNvCxnSpPr>
              <a:cxnSpLocks noChangeShapeType="1"/>
            </p:cNvCxnSpPr>
            <p:nvPr/>
          </p:nvCxnSpPr>
          <p:spPr bwMode="auto">
            <a:xfrm>
              <a:off x="8219" y="11778"/>
              <a:ext cx="0" cy="3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593" name="AutoShape 17"/>
            <p:cNvSpPr>
              <a:spLocks noChangeArrowheads="1"/>
            </p:cNvSpPr>
            <p:nvPr/>
          </p:nvSpPr>
          <p:spPr bwMode="auto">
            <a:xfrm>
              <a:off x="7144" y="12098"/>
              <a:ext cx="2129" cy="90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Средства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труда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594" name="AutoShape 18"/>
            <p:cNvSpPr>
              <a:spLocks noChangeArrowheads="1"/>
            </p:cNvSpPr>
            <p:nvPr/>
          </p:nvSpPr>
          <p:spPr bwMode="auto">
            <a:xfrm>
              <a:off x="4590" y="12098"/>
              <a:ext cx="2129" cy="90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Предметы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труда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4595" name="AutoShape 19"/>
            <p:cNvCxnSpPr>
              <a:cxnSpLocks noChangeShapeType="1"/>
            </p:cNvCxnSpPr>
            <p:nvPr/>
          </p:nvCxnSpPr>
          <p:spPr bwMode="auto">
            <a:xfrm>
              <a:off x="1720" y="9294"/>
              <a:ext cx="847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6" name="AutoShape 20"/>
            <p:cNvCxnSpPr>
              <a:cxnSpLocks noChangeShapeType="1"/>
            </p:cNvCxnSpPr>
            <p:nvPr/>
          </p:nvCxnSpPr>
          <p:spPr bwMode="auto">
            <a:xfrm>
              <a:off x="1720" y="10371"/>
              <a:ext cx="0" cy="40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7" name="AutoShape 21"/>
            <p:cNvCxnSpPr>
              <a:cxnSpLocks noChangeShapeType="1"/>
            </p:cNvCxnSpPr>
            <p:nvPr/>
          </p:nvCxnSpPr>
          <p:spPr bwMode="auto">
            <a:xfrm>
              <a:off x="1720" y="10850"/>
              <a:ext cx="2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8" name="AutoShape 22"/>
            <p:cNvCxnSpPr>
              <a:cxnSpLocks noChangeShapeType="1"/>
            </p:cNvCxnSpPr>
            <p:nvPr/>
          </p:nvCxnSpPr>
          <p:spPr bwMode="auto">
            <a:xfrm>
              <a:off x="1720" y="11739"/>
              <a:ext cx="2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9" name="AutoShape 23"/>
            <p:cNvCxnSpPr>
              <a:cxnSpLocks noChangeShapeType="1"/>
            </p:cNvCxnSpPr>
            <p:nvPr/>
          </p:nvCxnSpPr>
          <p:spPr bwMode="auto">
            <a:xfrm>
              <a:off x="1720" y="12631"/>
              <a:ext cx="2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00" name="AutoShape 24"/>
            <p:cNvCxnSpPr>
              <a:cxnSpLocks noChangeShapeType="1"/>
            </p:cNvCxnSpPr>
            <p:nvPr/>
          </p:nvCxnSpPr>
          <p:spPr bwMode="auto">
            <a:xfrm>
              <a:off x="1720" y="13480"/>
              <a:ext cx="2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01" name="AutoShape 25"/>
            <p:cNvCxnSpPr>
              <a:cxnSpLocks noChangeShapeType="1"/>
            </p:cNvCxnSpPr>
            <p:nvPr/>
          </p:nvCxnSpPr>
          <p:spPr bwMode="auto">
            <a:xfrm>
              <a:off x="1720" y="14386"/>
              <a:ext cx="2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602" name="AutoShape 26"/>
            <p:cNvSpPr>
              <a:spLocks noChangeArrowheads="1"/>
            </p:cNvSpPr>
            <p:nvPr/>
          </p:nvSpPr>
          <p:spPr bwMode="auto">
            <a:xfrm>
              <a:off x="1984" y="13260"/>
              <a:ext cx="2141" cy="51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Автомобиль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603" name="AutoShape 27"/>
            <p:cNvSpPr>
              <a:spLocks noChangeArrowheads="1"/>
            </p:cNvSpPr>
            <p:nvPr/>
          </p:nvSpPr>
          <p:spPr bwMode="auto">
            <a:xfrm>
              <a:off x="1984" y="11519"/>
              <a:ext cx="2141" cy="51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Обувь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604" name="AutoShape 28"/>
            <p:cNvSpPr>
              <a:spLocks noChangeArrowheads="1"/>
            </p:cNvSpPr>
            <p:nvPr/>
          </p:nvSpPr>
          <p:spPr bwMode="auto">
            <a:xfrm>
              <a:off x="1984" y="12388"/>
              <a:ext cx="2141" cy="51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Продукты питания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605" name="AutoShape 29"/>
            <p:cNvSpPr>
              <a:spLocks noChangeArrowheads="1"/>
            </p:cNvSpPr>
            <p:nvPr/>
          </p:nvSpPr>
          <p:spPr bwMode="auto">
            <a:xfrm>
              <a:off x="1984" y="10671"/>
              <a:ext cx="2141" cy="51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Одежда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606" name="AutoShape 30"/>
            <p:cNvSpPr>
              <a:spLocks noChangeArrowheads="1"/>
            </p:cNvSpPr>
            <p:nvPr/>
          </p:nvSpPr>
          <p:spPr bwMode="auto">
            <a:xfrm>
              <a:off x="1984" y="14127"/>
              <a:ext cx="2141" cy="51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И др.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011222"/>
          </a:xfrm>
        </p:spPr>
        <p:txBody>
          <a:bodyPr/>
          <a:lstStyle/>
          <a:p>
            <a:pPr lvl="1" algn="just" rtl="0">
              <a:spcBef>
                <a:spcPct val="0"/>
              </a:spcBef>
            </a:pPr>
            <a:r>
              <a:rPr lang="ru-RU" b="1" dirty="0" smtClean="0"/>
              <a:t>5.5 Лингвистический </a:t>
            </a:r>
            <a:r>
              <a:rPr lang="ru-RU" b="1" dirty="0"/>
              <a:t>комментарий: Модели предложений для выражения классификации</a:t>
            </a:r>
            <a:r>
              <a:rPr lang="ru-RU" sz="1600" dirty="0"/>
              <a:t/>
            </a:r>
            <a:br>
              <a:rPr lang="ru-RU" sz="1600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709160"/>
          </a:xfrm>
        </p:spPr>
        <p:txBody>
          <a:bodyPr/>
          <a:lstStyle/>
          <a:p>
            <a:pPr lvl="0" algn="ctr">
              <a:buNone/>
            </a:pPr>
            <a:r>
              <a:rPr lang="ru-RU" sz="2000" b="1" dirty="0" smtClean="0"/>
              <a:t>1 Классификация: деление на классы</a:t>
            </a:r>
            <a:endParaRPr lang="ru-RU" sz="2000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571612"/>
          <a:ext cx="8640960" cy="48817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320480"/>
                <a:gridCol w="4320480"/>
              </a:tblGrid>
              <a:tr h="438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Модель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предложения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Пример</a:t>
                      </a:r>
                      <a:endParaRPr lang="ru-RU" sz="1200" dirty="0"/>
                    </a:p>
                  </a:txBody>
                  <a:tcPr/>
                </a:tc>
              </a:tr>
              <a:tr h="75750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делится        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Что (И. п.)  разделяется на что (В. п.)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подразделяется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Экономические потребности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делЯТся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личные, производственные и социальные потребности (В. п.)</a:t>
                      </a:r>
                      <a:endParaRPr lang="ru-RU" sz="1400" dirty="0"/>
                    </a:p>
                  </a:txBody>
                  <a:tcPr/>
                </a:tc>
              </a:tr>
              <a:tr h="9739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делЯТ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Что (В. п.) 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разделяЮт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на что (В. п.)      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подразделяЮТ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Экономические потребности (В. п.)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делЯТ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личные, производственные и социальные потребности (В. п.)</a:t>
                      </a:r>
                      <a:endParaRPr lang="ru-RU" sz="1400" dirty="0"/>
                    </a:p>
                  </a:txBody>
                  <a:tcPr/>
                </a:tc>
              </a:tr>
              <a:tr h="4388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Модель предложения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Пример</a:t>
                      </a:r>
                      <a:endParaRPr lang="ru-RU" sz="1400" dirty="0"/>
                    </a:p>
                  </a:txBody>
                  <a:tcPr/>
                </a:tc>
              </a:tr>
              <a:tr h="75750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Что (В. п.) можно разделить на что (В. п.),                                              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        что (В.п.) 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и что (В.п.)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Экономические потребности (В. п.)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можно разделить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личные, производственные и социальные потребности (В. п.)</a:t>
                      </a:r>
                      <a:endParaRPr lang="ru-RU" sz="1400" dirty="0"/>
                    </a:p>
                  </a:txBody>
                  <a:tcPr/>
                </a:tc>
              </a:tr>
              <a:tr h="75750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что (В. п.) принято разделять на что(В. п.),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что (В. п.)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и что (В. п.)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Экономические потребности (В. п.)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принято разделять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личные, производственные и социальные потребности (В. п.)</a:t>
                      </a:r>
                      <a:endParaRPr lang="ru-RU" sz="1400" dirty="0"/>
                    </a:p>
                  </a:txBody>
                  <a:tcPr/>
                </a:tc>
              </a:tr>
              <a:tr h="75750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что (И. п.) включает в себя что (В. п.),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что (В. п.)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и что (В. п.)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Понятие «экономические потребности» (И. п.)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включает в себя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личные, производственные и социальные потребности (В. п.)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401080" cy="585791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Обратите внимание!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Если при классификации назван признак, на основе которого происходит деление целого на части (классы), то он оформляется с помощью конструкций: </a:t>
            </a:r>
            <a:r>
              <a:rPr lang="ru-RU" b="1" i="1" dirty="0" smtClean="0"/>
              <a:t>«по чему (Д. п.)», «по какому признаку (Д. п.)», « в зависимости от чего (Р. п.)», </a:t>
            </a:r>
            <a:r>
              <a:rPr lang="ru-RU" dirty="0" smtClean="0"/>
              <a:t>которые входят в состав основных моделей, </a:t>
            </a:r>
            <a:r>
              <a:rPr lang="ru-RU" dirty="0" err="1" smtClean="0"/>
              <a:t>тнапример</a:t>
            </a:r>
            <a:r>
              <a:rPr lang="ru-RU" dirty="0" smtClean="0"/>
              <a:t>:</a:t>
            </a:r>
          </a:p>
          <a:p>
            <a:pPr algn="just">
              <a:buNone/>
            </a:pPr>
            <a:r>
              <a:rPr lang="ru-RU" dirty="0" smtClean="0"/>
              <a:t>      Что делится, на что +</a:t>
            </a:r>
            <a:r>
              <a:rPr lang="ru-RU" b="1" i="1" dirty="0" smtClean="0"/>
              <a:t> почему (в зависимости от чего?).</a:t>
            </a:r>
            <a:endParaRPr lang="ru-RU" dirty="0" smtClean="0"/>
          </a:p>
          <a:p>
            <a:pPr algn="just">
              <a:buNone/>
            </a:pPr>
            <a:r>
              <a:rPr lang="ru-RU" i="1" dirty="0" smtClean="0"/>
              <a:t>      Потребности делятся на индивидуальные, групповые и общественные </a:t>
            </a:r>
            <a:r>
              <a:rPr lang="ru-RU" dirty="0" smtClean="0"/>
              <a:t> </a:t>
            </a:r>
            <a:r>
              <a:rPr lang="ru-RU" b="1" i="1" dirty="0" smtClean="0"/>
              <a:t>по субъектам (носителям) потребностей.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Словосочетания, называющие признак классификации, в тексте обычно стоят в начале предложения:  </a:t>
            </a:r>
          </a:p>
          <a:p>
            <a:pPr algn="just">
              <a:buNone/>
            </a:pPr>
            <a:r>
              <a:rPr lang="ru-RU" b="1" i="1" dirty="0" smtClean="0"/>
              <a:t>      По субъектам (носителям) потребностей </a:t>
            </a:r>
            <a:r>
              <a:rPr lang="ru-RU" i="1" dirty="0" smtClean="0"/>
              <a:t> все потребности  делятся на индивидуальные, групповые и общественные потребности</a:t>
            </a:r>
            <a:r>
              <a:rPr lang="ru-RU" b="1" i="1" dirty="0" smtClean="0"/>
              <a:t>.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Вопрос к словосочетанию, называющему признак классификации, начинается со слов: </a:t>
            </a:r>
            <a:r>
              <a:rPr lang="ru-RU" b="1" i="1" dirty="0" smtClean="0"/>
              <a:t>По какому признаку ( делятся)…? </a:t>
            </a:r>
            <a:r>
              <a:rPr lang="ru-RU" dirty="0" smtClean="0"/>
              <a:t>или </a:t>
            </a:r>
            <a:r>
              <a:rPr lang="ru-RU" b="1" i="1" dirty="0" smtClean="0"/>
              <a:t>В зависимости от чего ( делятся)…?,  </a:t>
            </a:r>
            <a:r>
              <a:rPr lang="ru-RU" dirty="0" smtClean="0"/>
              <a:t>например:</a:t>
            </a:r>
          </a:p>
          <a:p>
            <a:pPr algn="just">
              <a:buNone/>
            </a:pPr>
            <a:r>
              <a:rPr lang="ru-RU" b="1" i="1" dirty="0" smtClean="0"/>
              <a:t>       По какому признаку</a:t>
            </a:r>
            <a:r>
              <a:rPr lang="ru-RU" i="1" dirty="0" smtClean="0"/>
              <a:t> потребности делятся на индивидуальные, групповые и общественные (</a:t>
            </a:r>
            <a:r>
              <a:rPr lang="ru-RU" b="1" i="1" dirty="0" smtClean="0"/>
              <a:t>В зависимости от чего</a:t>
            </a:r>
            <a:r>
              <a:rPr lang="ru-RU" i="1" dirty="0" smtClean="0"/>
              <a:t> потребности делятся на индивидуальные, групповые и общественные?).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329642" cy="6023632"/>
          </a:xfrm>
        </p:spPr>
        <p:txBody>
          <a:bodyPr/>
          <a:lstStyle/>
          <a:p>
            <a:pPr lvl="0" algn="ctr">
              <a:buNone/>
            </a:pPr>
            <a:r>
              <a:rPr lang="ru-RU" sz="2400" b="1" dirty="0" smtClean="0"/>
              <a:t>2 Классификация: отнесение к классу</a:t>
            </a:r>
            <a:endParaRPr lang="ru-RU" sz="2400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196751"/>
          <a:ext cx="8568952" cy="518457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84476"/>
                <a:gridCol w="4284476"/>
              </a:tblGrid>
              <a:tr h="698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Модель предложения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Пример</a:t>
                      </a:r>
                      <a:endParaRPr lang="ru-RU" sz="1400" dirty="0"/>
                    </a:p>
                  </a:txBody>
                  <a:tcPr/>
                </a:tc>
              </a:tr>
              <a:tr h="698292">
                <a:tc>
                  <a:txBody>
                    <a:bodyPr/>
                    <a:lstStyle/>
                    <a:p>
                      <a:pPr indent="450215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     относится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Что (И. п.) принадлежит к чему (Д. 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Продукты питания, одежда, обувь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относятся </a:t>
                      </a: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к предметам (Д. п.)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потребления.</a:t>
                      </a:r>
                    </a:p>
                  </a:txBody>
                  <a:tcPr marL="68580" marR="68580" marT="0" marB="0"/>
                </a:tc>
              </a:tr>
              <a:tr h="1205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Что (В. п.)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относЯТ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к чему (Д. 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Продукты питания, одежда, обувь (В. п.)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относЯТ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предметам 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(Д. п.)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потребления.</a:t>
                      </a:r>
                      <a:endParaRPr lang="ru-RU" sz="1400" dirty="0"/>
                    </a:p>
                  </a:txBody>
                  <a:tcPr/>
                </a:tc>
              </a:tr>
              <a:tr h="1549633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Что (И. п.) входит     куда (в + В. п.)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в группу чего (Р. п.)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в класс чего (Р. п.)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в понятие чего (Р. п.)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Продукты питания, одежду, обувь (И. п.)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входят</a:t>
                      </a: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 в понятие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 «предметы (В. п.)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потребления».</a:t>
                      </a:r>
                    </a:p>
                  </a:txBody>
                  <a:tcPr marL="68580" marR="68580" marT="0" marB="0"/>
                </a:tc>
              </a:tr>
              <a:tr h="10330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Что (В. п.) составляют что и что (И. п.)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Что (В. п.) образуют что и что (И. 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Продукты питания, одежда, обувь и т. п. (И. п.)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составляют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предметы (В. п.)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потребления.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58204" cy="464347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/>
              <a:t>Задание 5.</a:t>
            </a:r>
            <a:r>
              <a:rPr lang="ru-RU" sz="2400" i="1" dirty="0" smtClean="0"/>
              <a:t> Выпишите из текста «Потребности» предложения, выражающие классификацию. Трансформируйте их, используя другие модели.</a:t>
            </a:r>
            <a:endParaRPr lang="ru-RU" sz="2400" dirty="0" smtClean="0"/>
          </a:p>
          <a:p>
            <a:pPr algn="just"/>
            <a:r>
              <a:rPr lang="ru-RU" sz="2400" b="1" dirty="0" smtClean="0"/>
              <a:t>Задание 6.</a:t>
            </a:r>
            <a:r>
              <a:rPr lang="ru-RU" sz="2400" i="1" dirty="0" smtClean="0"/>
              <a:t> Расскажите о классификации экономических потребностей, используя схему задания 4 и записанную в тетради информацию задания 5.</a:t>
            </a:r>
            <a:endParaRPr lang="ru-RU" sz="2400" dirty="0" smtClean="0"/>
          </a:p>
          <a:p>
            <a:pPr algn="just"/>
            <a:r>
              <a:rPr lang="ru-RU" sz="2400" b="1" dirty="0" smtClean="0"/>
              <a:t>Задание 7.</a:t>
            </a:r>
            <a:r>
              <a:rPr lang="ru-RU" sz="2400" i="1" dirty="0" smtClean="0"/>
              <a:t> Составьте и напишите 5 вопросов к тексту «Потребности», используйте их в аудитории при работе с текстом.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4214818"/>
            <a:ext cx="4143404" cy="2497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500306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Тема 5 Научный текст и его план</a:t>
            </a:r>
            <a:r>
              <a:rPr lang="ru-RU" sz="4800" dirty="0" smtClean="0">
                <a:solidFill>
                  <a:schemeClr val="accent1">
                    <a:lumMod val="1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1">
                    <a:lumMod val="10000"/>
                  </a:schemeClr>
                </a:solidFill>
              </a:rPr>
            </a:br>
            <a:endParaRPr lang="ru-RU" sz="4800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5716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</a:rPr>
              <a:t>5.6 Лингвистический комментарий: Рекомендации по составлению назывного плана</a:t>
            </a:r>
            <a:br>
              <a:rPr lang="ru-RU" sz="2400" dirty="0" smtClean="0">
                <a:solidFill>
                  <a:schemeClr val="accent1">
                    <a:lumMod val="10000"/>
                  </a:schemeClr>
                </a:solidFill>
              </a:rPr>
            </a:br>
            <a:endParaRPr lang="ru-RU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i="1" dirty="0" smtClean="0"/>
              <a:t>Чтобы составить назывной план текста надо:</a:t>
            </a:r>
            <a:endParaRPr lang="ru-RU" sz="2400" dirty="0" smtClean="0"/>
          </a:p>
          <a:p>
            <a:pPr algn="just"/>
            <a:r>
              <a:rPr lang="ru-RU" sz="2400" b="1" dirty="0" smtClean="0"/>
              <a:t>1) Разделить текст на смысловые части.</a:t>
            </a:r>
          </a:p>
          <a:p>
            <a:pPr algn="just"/>
            <a:r>
              <a:rPr lang="ru-RU" sz="2400" b="1" dirty="0" smtClean="0"/>
              <a:t>2) Найти в каждой его части предложение, которое содержит её основную мысль.</a:t>
            </a:r>
          </a:p>
          <a:p>
            <a:pPr algn="just"/>
            <a:r>
              <a:rPr lang="ru-RU" sz="2400" b="1" dirty="0" smtClean="0"/>
              <a:t>3).Трансформировать это предложение в название, т.е. заменить сочетание «субъект + предикат» именным сочетанием, например:</a:t>
            </a:r>
          </a:p>
          <a:p>
            <a:pPr algn="just"/>
            <a:r>
              <a:rPr lang="ru-RU" sz="2400" b="1" i="1" dirty="0" smtClean="0"/>
              <a:t>Человеческие потребности разнообразны. = Разнообразие человеческих потребностей</a:t>
            </a:r>
            <a:endParaRPr lang="ru-RU" sz="24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329642" cy="221457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600" b="1" dirty="0" smtClean="0"/>
              <a:t>Задание 8.</a:t>
            </a:r>
            <a:r>
              <a:rPr lang="ru-RU" sz="2600" i="1" dirty="0" smtClean="0"/>
              <a:t> Подготовьте пересказ текста «Потребности» на основе назывного плана:</a:t>
            </a:r>
            <a:endParaRPr lang="ru-RU" sz="2600" dirty="0" smtClean="0"/>
          </a:p>
          <a:p>
            <a:pPr algn="just">
              <a:buNone/>
            </a:pPr>
            <a:r>
              <a:rPr lang="ru-RU" sz="2600" i="1" dirty="0" smtClean="0"/>
              <a:t>1) разделите текст «Потребности» на смысловые части;</a:t>
            </a:r>
            <a:endParaRPr lang="ru-RU" sz="2600" dirty="0" smtClean="0"/>
          </a:p>
          <a:p>
            <a:pPr algn="just">
              <a:buNone/>
            </a:pPr>
            <a:r>
              <a:rPr lang="ru-RU" sz="2600" i="1" dirty="0" smtClean="0"/>
              <a:t>2) найдите в каждой его части предложение, которое содержит  основную мысль этой части;</a:t>
            </a:r>
            <a:endParaRPr lang="ru-RU" sz="2600" dirty="0" smtClean="0"/>
          </a:p>
          <a:p>
            <a:pPr algn="just">
              <a:buNone/>
            </a:pPr>
            <a:r>
              <a:rPr lang="ru-RU" sz="2600" i="1" dirty="0" smtClean="0"/>
              <a:t>3) трансформируйте это предложение в название. Заполните таблицу по модели.</a:t>
            </a:r>
            <a:endParaRPr lang="ru-RU" sz="2600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2786058"/>
          <a:ext cx="8568952" cy="373928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284476"/>
                <a:gridCol w="4284476"/>
              </a:tblGrid>
              <a:tr h="7959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Предложение, которое содержит основную информацию смысловой части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Название, составленное на основе этой информации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846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1. Потребности - это то, что человеку нужно, или то, что он хочет иметь для жизни и работы.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1. Определение понятия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«потребности».</a:t>
                      </a:r>
                    </a:p>
                  </a:txBody>
                  <a:tcPr marL="68580" marR="68580" marT="0" marB="0"/>
                </a:tc>
              </a:tr>
              <a:tr h="14462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2. Экономические потребности (или экономические блага) принято разделять на личные потребности, производственные и социальные.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2. Виды экономических потребностей.</a:t>
                      </a:r>
                    </a:p>
                  </a:txBody>
                  <a:tcPr marL="68580" marR="68580" marT="0" marB="0"/>
                </a:tc>
              </a:tr>
              <a:tr h="4124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21484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just"/>
            <a:r>
              <a:rPr lang="ru-RU" sz="2400" b="1" dirty="0" smtClean="0"/>
              <a:t>Задание 9.</a:t>
            </a:r>
            <a:r>
              <a:rPr lang="ru-RU" sz="2400" b="1" i="1" dirty="0" smtClean="0"/>
              <a:t> Перескажите текст «Потребности» с опорой на составленный вами назывной план. </a:t>
            </a:r>
            <a:endParaRPr lang="ru-RU" sz="2400" b="1" dirty="0" smtClean="0"/>
          </a:p>
          <a:p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857496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1">
                    <a:lumMod val="10000"/>
                  </a:schemeClr>
                </a:solidFill>
              </a:rPr>
              <a:t> 5.1 Научный текст и вопросный план</a:t>
            </a:r>
            <a:endParaRPr lang="ru-RU" sz="28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9001156" cy="628652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900" b="1" dirty="0" smtClean="0"/>
              <a:t>      Обратите внимание!</a:t>
            </a:r>
            <a:r>
              <a:rPr lang="ru-RU" sz="2900" i="1" dirty="0" smtClean="0"/>
              <a:t> </a:t>
            </a:r>
            <a:r>
              <a:rPr lang="ru-RU" sz="2900" b="1" i="1" dirty="0" smtClean="0"/>
              <a:t>План текста -</a:t>
            </a:r>
            <a:r>
              <a:rPr lang="ru-RU" sz="2900" dirty="0" smtClean="0"/>
              <a:t> это порядок, последовательность его изложения.</a:t>
            </a:r>
            <a:r>
              <a:rPr lang="ru-RU" sz="2900" i="1" dirty="0" smtClean="0"/>
              <a:t> </a:t>
            </a:r>
            <a:r>
              <a:rPr lang="ru-RU" sz="2900" dirty="0" smtClean="0"/>
              <a:t>Чтобы составить план текста, надо сначала прочитать этот текст и хорошо понять его содержание.</a:t>
            </a:r>
            <a:r>
              <a:rPr lang="ru-RU" sz="2900" i="1" dirty="0" smtClean="0"/>
              <a:t> </a:t>
            </a:r>
            <a:endParaRPr lang="ru-RU" sz="2900" dirty="0" smtClean="0"/>
          </a:p>
          <a:p>
            <a:pPr algn="just"/>
            <a:r>
              <a:rPr lang="ru-RU" sz="2900" b="1" dirty="0" smtClean="0"/>
              <a:t>Задание 1.</a:t>
            </a:r>
            <a:r>
              <a:rPr lang="ru-RU" sz="2900" i="1" dirty="0" smtClean="0"/>
              <a:t> Подготовьтесь к чтению текста.</a:t>
            </a:r>
            <a:endParaRPr lang="ru-RU" sz="2900" dirty="0" smtClean="0"/>
          </a:p>
          <a:p>
            <a:pPr algn="just">
              <a:buNone/>
            </a:pPr>
            <a:r>
              <a:rPr lang="ru-RU" sz="2900" i="1" dirty="0" smtClean="0"/>
              <a:t>1) Постарайтесь понять значение выделенных слов без словаря:</a:t>
            </a:r>
            <a:endParaRPr lang="ru-RU" sz="2900" dirty="0" smtClean="0"/>
          </a:p>
          <a:p>
            <a:pPr algn="just">
              <a:buNone/>
            </a:pPr>
            <a:r>
              <a:rPr lang="ru-RU" sz="2900" dirty="0" smtClean="0"/>
              <a:t>Буквальный - точный; </a:t>
            </a:r>
            <a:r>
              <a:rPr lang="ru-RU" sz="2900" b="1" i="1" dirty="0" smtClean="0"/>
              <a:t>буквальное</a:t>
            </a:r>
            <a:r>
              <a:rPr lang="ru-RU" sz="2900" i="1" dirty="0" smtClean="0"/>
              <a:t> значение слова</a:t>
            </a:r>
            <a:r>
              <a:rPr lang="ru-RU" sz="2900" dirty="0" smtClean="0"/>
              <a:t>;</a:t>
            </a:r>
          </a:p>
          <a:p>
            <a:pPr algn="just">
              <a:buNone/>
            </a:pPr>
            <a:r>
              <a:rPr lang="ru-RU" sz="2900" dirty="0" smtClean="0"/>
              <a:t>хозяйство - </a:t>
            </a:r>
            <a:r>
              <a:rPr lang="ru-RU" sz="2900" i="1" dirty="0" smtClean="0"/>
              <a:t>домашнее</a:t>
            </a:r>
            <a:r>
              <a:rPr lang="ru-RU" sz="2900" b="1" i="1" dirty="0" smtClean="0"/>
              <a:t> хозяйство, хозяйство</a:t>
            </a:r>
            <a:r>
              <a:rPr lang="ru-RU" sz="2900" i="1" dirty="0" smtClean="0"/>
              <a:t> страны;</a:t>
            </a:r>
            <a:endParaRPr lang="ru-RU" sz="2900" dirty="0" smtClean="0"/>
          </a:p>
          <a:p>
            <a:pPr algn="just">
              <a:buNone/>
            </a:pPr>
            <a:r>
              <a:rPr lang="ru-RU" sz="2900" dirty="0" smtClean="0"/>
              <a:t>хозяйственный -</a:t>
            </a:r>
            <a:r>
              <a:rPr lang="ru-RU" sz="2900" b="1" i="1" dirty="0" smtClean="0"/>
              <a:t> хозяйственная</a:t>
            </a:r>
            <a:r>
              <a:rPr lang="ru-RU" sz="2900" i="1" dirty="0" smtClean="0"/>
              <a:t> система страны;</a:t>
            </a:r>
            <a:endParaRPr lang="ru-RU" sz="2900" dirty="0" smtClean="0"/>
          </a:p>
          <a:p>
            <a:pPr algn="just">
              <a:buNone/>
            </a:pPr>
            <a:r>
              <a:rPr lang="ru-RU" sz="2900" b="1" i="1" dirty="0" smtClean="0"/>
              <a:t>вести</a:t>
            </a:r>
            <a:r>
              <a:rPr lang="ru-RU" sz="2900" dirty="0" smtClean="0"/>
              <a:t> хозяйство - </a:t>
            </a:r>
            <a:r>
              <a:rPr lang="ru-RU" sz="2900" i="1" dirty="0" smtClean="0"/>
              <a:t>заниматься хозяйством, </a:t>
            </a:r>
            <a:r>
              <a:rPr lang="ru-RU" sz="2900" b="1" i="1" dirty="0" err="1" smtClean="0"/>
              <a:t>ведЕНИЕ</a:t>
            </a:r>
            <a:r>
              <a:rPr lang="ru-RU" sz="2900" i="1" dirty="0" smtClean="0"/>
              <a:t> хозяйства;</a:t>
            </a:r>
            <a:endParaRPr lang="ru-RU" sz="2900" dirty="0" smtClean="0"/>
          </a:p>
          <a:p>
            <a:pPr algn="just">
              <a:buNone/>
            </a:pPr>
            <a:r>
              <a:rPr lang="ru-RU" sz="2900" dirty="0" smtClean="0"/>
              <a:t>делать - </a:t>
            </a:r>
            <a:r>
              <a:rPr lang="ru-RU" sz="2900" b="1" i="1" dirty="0" err="1" smtClean="0"/>
              <a:t>деяТЕЛЬ</a:t>
            </a:r>
            <a:r>
              <a:rPr lang="ru-RU" sz="2900" b="1" i="1" dirty="0" smtClean="0"/>
              <a:t> </a:t>
            </a:r>
            <a:r>
              <a:rPr lang="ru-RU" sz="2900" dirty="0" smtClean="0"/>
              <a:t>(кто?)</a:t>
            </a:r>
            <a:r>
              <a:rPr lang="ru-RU" sz="2900" b="1" i="1" dirty="0" smtClean="0"/>
              <a:t>, </a:t>
            </a:r>
            <a:r>
              <a:rPr lang="ru-RU" sz="2900" b="1" i="1" dirty="0" err="1" smtClean="0"/>
              <a:t>деятельнОСТЬ</a:t>
            </a:r>
            <a:r>
              <a:rPr lang="ru-RU" sz="2900" b="1" i="1" dirty="0" smtClean="0"/>
              <a:t> </a:t>
            </a:r>
            <a:r>
              <a:rPr lang="ru-RU" sz="2900" dirty="0" smtClean="0"/>
              <a:t>(что?)</a:t>
            </a:r>
            <a:r>
              <a:rPr lang="ru-RU" sz="2900" b="1" i="1" dirty="0" smtClean="0"/>
              <a:t>, </a:t>
            </a:r>
            <a:r>
              <a:rPr lang="ru-RU" sz="2900" i="1" dirty="0" smtClean="0"/>
              <a:t>экономическая </a:t>
            </a:r>
            <a:r>
              <a:rPr lang="ru-RU" sz="2900" b="1" i="1" dirty="0" smtClean="0"/>
              <a:t>деятельность</a:t>
            </a:r>
            <a:r>
              <a:rPr lang="ru-RU" sz="2900" dirty="0" smtClean="0"/>
              <a:t> </a:t>
            </a:r>
            <a:r>
              <a:rPr lang="ru-RU" sz="2900" i="1" dirty="0" smtClean="0"/>
              <a:t>людей;</a:t>
            </a:r>
            <a:endParaRPr lang="ru-RU" sz="2900" dirty="0" smtClean="0"/>
          </a:p>
          <a:p>
            <a:pPr algn="just">
              <a:buNone/>
            </a:pPr>
            <a:r>
              <a:rPr lang="ru-RU" sz="2900" dirty="0" smtClean="0"/>
              <a:t>благо (блага - мн. ч.) - всё то, что необходимо человеку;</a:t>
            </a:r>
          </a:p>
          <a:p>
            <a:pPr algn="just">
              <a:buNone/>
            </a:pPr>
            <a:r>
              <a:rPr lang="ru-RU" sz="2900" dirty="0" smtClean="0"/>
              <a:t>трудиться - работать, </a:t>
            </a:r>
            <a:r>
              <a:rPr lang="ru-RU" sz="2900" b="1" i="1" dirty="0" smtClean="0"/>
              <a:t>труд - </a:t>
            </a:r>
            <a:r>
              <a:rPr lang="ru-RU" sz="2900" dirty="0" smtClean="0"/>
              <a:t> работа,</a:t>
            </a:r>
            <a:r>
              <a:rPr lang="ru-RU" sz="2900" b="1" dirty="0" smtClean="0"/>
              <a:t> </a:t>
            </a:r>
            <a:r>
              <a:rPr lang="ru-RU" sz="2900" b="1" i="1" dirty="0" smtClean="0"/>
              <a:t>трудовая деятельность</a:t>
            </a:r>
            <a:r>
              <a:rPr lang="ru-RU" sz="2900" i="1" dirty="0" smtClean="0"/>
              <a:t> человека;</a:t>
            </a:r>
            <a:endParaRPr lang="ru-RU" sz="2900" dirty="0" smtClean="0"/>
          </a:p>
          <a:p>
            <a:pPr algn="just">
              <a:buNone/>
            </a:pPr>
            <a:r>
              <a:rPr lang="ru-RU" sz="2900" b="1" i="1" dirty="0" smtClean="0"/>
              <a:t>регион - </a:t>
            </a:r>
            <a:r>
              <a:rPr lang="ru-RU" sz="2900" dirty="0" smtClean="0"/>
              <a:t>несколько районов страны, например: </a:t>
            </a:r>
            <a:r>
              <a:rPr lang="ru-RU" sz="2900" i="1" dirty="0" smtClean="0"/>
              <a:t>северный регион России.</a:t>
            </a:r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71546"/>
            <a:ext cx="8229600" cy="470916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i="1" dirty="0" smtClean="0"/>
              <a:t>2) Замените глагольные сочетания именными:</a:t>
            </a: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вести домашнее хозяйство -</a:t>
            </a:r>
          </a:p>
          <a:p>
            <a:pPr algn="just">
              <a:buNone/>
            </a:pPr>
            <a:r>
              <a:rPr lang="ru-RU" b="1" dirty="0" smtClean="0"/>
              <a:t>правила, как вести хозяйство -</a:t>
            </a:r>
          </a:p>
          <a:p>
            <a:pPr algn="just">
              <a:buNone/>
            </a:pPr>
            <a:r>
              <a:rPr lang="ru-RU" b="1" dirty="0" smtClean="0"/>
              <a:t>правила, чтобы вести хозяйство - правила для. …</a:t>
            </a:r>
          </a:p>
          <a:p>
            <a:pPr algn="just">
              <a:buNone/>
            </a:pPr>
            <a:r>
              <a:rPr lang="ru-RU" b="1" dirty="0" smtClean="0"/>
              <a:t>создавать нужные человеку блага - </a:t>
            </a:r>
          </a:p>
          <a:p>
            <a:pPr algn="just">
              <a:buNone/>
            </a:pPr>
            <a:r>
              <a:rPr lang="ru-RU" b="1" dirty="0" smtClean="0"/>
              <a:t>объединять производственные и непроизводственные отрасли хозяйства.</a:t>
            </a:r>
          </a:p>
          <a:p>
            <a:pPr algn="just"/>
            <a:r>
              <a:rPr lang="ru-RU" b="1" i="1" dirty="0" smtClean="0"/>
              <a:t>3) Восстановите словосочетания:</a:t>
            </a: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правила (ведение, хозяйство, регион, страна и даже весь мир), обеспечивать (удовлетворение, материальные потребности, человек и всё общество);</a:t>
            </a:r>
          </a:p>
          <a:p>
            <a:pPr algn="just">
              <a:buNone/>
            </a:pPr>
            <a:r>
              <a:rPr lang="ru-RU" b="1" dirty="0" smtClean="0"/>
              <a:t>при (любая форма, хозяйство, страна); главный вид (деятельность, в, хозяйство, страна).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7229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/>
              <a:t>Задание 2.</a:t>
            </a:r>
            <a:r>
              <a:rPr lang="ru-RU" i="1" dirty="0" smtClean="0"/>
              <a:t> Прочитайте текст (работайте со словарём). Скажите, какие два значения есть у слова «экономика».</a:t>
            </a: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Текст «Экономика как хозяйственная система»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Слово «</a:t>
            </a:r>
            <a:r>
              <a:rPr lang="ru-RU" i="1" dirty="0" smtClean="0"/>
              <a:t>экономика</a:t>
            </a:r>
            <a:r>
              <a:rPr lang="ru-RU" dirty="0" smtClean="0"/>
              <a:t>» древнегреческое. Его точное (буквальное) значение - это правила ведения </a:t>
            </a:r>
            <a:r>
              <a:rPr lang="ru-RU" b="1" i="1" dirty="0" smtClean="0"/>
              <a:t>домашнего хозяйства. </a:t>
            </a:r>
            <a:r>
              <a:rPr lang="ru-RU" dirty="0" smtClean="0"/>
              <a:t>Сначала люди использовали правила, чтобы вести хозяйство в семье, в городе, а потом появились правила, как вести хозяйство региона, страны и даже всего мира.</a:t>
            </a:r>
          </a:p>
          <a:p>
            <a:pPr algn="just">
              <a:buNone/>
            </a:pPr>
            <a:r>
              <a:rPr lang="ru-RU" dirty="0" smtClean="0"/>
              <a:t>       Сейчас слово «экономика» как хозяйственная система обозначает «хозяйство или хозяйство страны» и не связано с домашним хозяйством.</a:t>
            </a:r>
          </a:p>
          <a:p>
            <a:pPr algn="just">
              <a:buNone/>
            </a:pPr>
            <a:r>
              <a:rPr lang="ru-RU" dirty="0" smtClean="0"/>
              <a:t>       Хозяйство можно определить как систему различных видов экономической деятельности людей, которая обеспечивает удовлетворение материальных потребностей человека и всего общества. Основными видами экономической деятельности людей являются </a:t>
            </a:r>
            <a:r>
              <a:rPr lang="ru-RU" b="1" i="1" dirty="0" smtClean="0"/>
              <a:t>производство, распределение, обмен и потребление </a:t>
            </a:r>
            <a:r>
              <a:rPr lang="ru-RU" dirty="0" smtClean="0"/>
              <a:t> благ (товаров и услуг). </a:t>
            </a:r>
          </a:p>
          <a:p>
            <a:pPr algn="just">
              <a:buNone/>
            </a:pPr>
            <a:r>
              <a:rPr lang="ru-RU" dirty="0" smtClean="0"/>
              <a:t>        При любой форме хозяйства люди сначала должны </a:t>
            </a:r>
            <a:r>
              <a:rPr lang="ru-RU" b="1" dirty="0" smtClean="0"/>
              <a:t>производить</a:t>
            </a:r>
            <a:r>
              <a:rPr lang="ru-RU" dirty="0" smtClean="0"/>
              <a:t>, т.е. создавать нужные им блага. Значит, производство - это главный вид деятельности в хозяйстве. </a:t>
            </a:r>
          </a:p>
          <a:p>
            <a:pPr algn="just">
              <a:buNone/>
            </a:pPr>
            <a:r>
              <a:rPr lang="ru-RU" dirty="0" smtClean="0"/>
              <a:t>       Главной частью производства является </a:t>
            </a:r>
            <a:r>
              <a:rPr lang="ru-RU" b="1" i="1" dirty="0" smtClean="0"/>
              <a:t>труд (</a:t>
            </a:r>
            <a:r>
              <a:rPr lang="ru-RU" dirty="0" smtClean="0"/>
              <a:t>или </a:t>
            </a:r>
            <a:r>
              <a:rPr lang="ru-RU" b="1" i="1" dirty="0" smtClean="0"/>
              <a:t>трудовая деятельность)</a:t>
            </a:r>
            <a:r>
              <a:rPr lang="ru-RU" dirty="0" smtClean="0"/>
              <a:t> человека. Труд - это сознательная, целенаправленная деятельность людей, которая заканчивается полезным, нужным результатом.</a:t>
            </a:r>
            <a:r>
              <a:rPr lang="ru-RU" b="1" dirty="0" smtClean="0"/>
              <a:t>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Трудовая деятельность людей связана с различными отраслями (частями) хозяйства. Экономика страны объединяет производственные и непроизводственные отрасли. Производственные, или материальные отрасли - это, например, промышленность, сельское хозяйство, транспорт, строительство. Непроизводственные отрасли, или </a:t>
            </a:r>
            <a:r>
              <a:rPr lang="ru-RU" b="1" dirty="0" smtClean="0"/>
              <a:t>услуги,</a:t>
            </a:r>
            <a:r>
              <a:rPr lang="ru-RU" dirty="0" smtClean="0"/>
              <a:t> это, например, образование, здравоохранение, бытовое обслуживание.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85728"/>
            <a:ext cx="5429288" cy="635798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/>
              <a:t>Задание 3</a:t>
            </a:r>
            <a:r>
              <a:rPr lang="ru-RU" b="1" i="1" dirty="0" smtClean="0"/>
              <a:t>. Ответьте на вопросы по тексту.</a:t>
            </a:r>
            <a:endParaRPr lang="ru-RU" b="1" dirty="0" smtClean="0"/>
          </a:p>
          <a:p>
            <a:pPr marL="651510" lvl="0" indent="-514350" algn="just">
              <a:buFont typeface="+mj-lt"/>
              <a:buAutoNum type="arabicPeriod"/>
            </a:pPr>
            <a:r>
              <a:rPr lang="ru-RU" b="1" dirty="0" smtClean="0"/>
              <a:t>Что значит буквально слово «экономика»?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b="1" dirty="0" smtClean="0"/>
              <a:t>Что сегодня обозначает слово «экономика» как хозяйственная система?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b="1" dirty="0" smtClean="0"/>
              <a:t>Что называется хозяйством?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b="1" dirty="0" smtClean="0"/>
              <a:t>Какие существуют виды экономической деятельности людей?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b="1" dirty="0" smtClean="0"/>
              <a:t>Какой вид деятельности считается главным в хозяйстве?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b="1" dirty="0" smtClean="0"/>
              <a:t>Что такое труд?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b="1" dirty="0" smtClean="0"/>
              <a:t>С чем связана трудовая деятельность людей?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b="1" dirty="0" smtClean="0"/>
              <a:t>Какие есть отрасли в хозяйстве страны? 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ru-RU" b="1" dirty="0" smtClean="0"/>
              <a:t> Что такое, например, производственные отрасли?</a:t>
            </a:r>
          </a:p>
          <a:p>
            <a:pPr marL="651510" indent="-514350" algn="just">
              <a:buFont typeface="+mj-lt"/>
              <a:buAutoNum type="arabicPeriod"/>
            </a:pPr>
            <a:r>
              <a:rPr lang="ru-RU" b="1" dirty="0" smtClean="0"/>
              <a:t> Что такое услуги? 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328614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2"/>
            <a:ext cx="8329642" cy="5952194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5.2 Лингвистический комментарий: Модели предложения для выражения определения научного понятия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857232"/>
          <a:ext cx="5881686" cy="223758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940843"/>
                <a:gridCol w="2940843"/>
              </a:tblGrid>
              <a:tr h="357190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Модель предложения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Пример</a:t>
                      </a:r>
                      <a:endParaRPr lang="ru-RU" sz="1200" dirty="0"/>
                    </a:p>
                  </a:txBody>
                  <a:tcPr/>
                </a:tc>
              </a:tr>
              <a:tr h="7459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Под чем (Т. в. п.) понимают что (В. 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Под экономикой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понимают</a:t>
                      </a: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 науку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 законах производства, распределения, обмена и потребления товаров.</a:t>
                      </a:r>
                    </a:p>
                  </a:txBody>
                  <a:tcPr marL="68580" marR="68580" marT="0" marB="0"/>
                </a:tc>
              </a:tr>
              <a:tr h="388483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Модель предложения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Пример</a:t>
                      </a:r>
                      <a:endParaRPr lang="ru-RU" sz="1200" dirty="0"/>
                    </a:p>
                  </a:txBody>
                  <a:tcPr/>
                </a:tc>
              </a:tr>
              <a:tr h="7459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Что (В. п.) можно определить как что(В.п.)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Экономику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можно определить как</a:t>
                      </a: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 науку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о законах производства, распределения и потребления товаров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3143248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Прочитайте и запомните вопросы к выделенным словам.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 Что (И. п.) - это что (И. п.)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1)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Экономика 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это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наука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 законах производства, распределения, обмена и потребления товаров.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такое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экономика?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2)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Экономика - это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наука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 законах производства, распределения, обмена и потребления товаров.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такое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наука о законах производства, распределения, обмена и потребления товаров?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Что (И. п.) называется чем (Т. в. п.) - чем (Т. в. п.) называется что (И. п.)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1)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Экономикой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называется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наука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 законах производства, распределения, обмена и потребления товаров.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называется наука о законах производства, распределения, обмена и потребления товаров?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2)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Экономикой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называется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наука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 законах производства, распределения, обмена и потребления товаров.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называется экономикой?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8858312" cy="635798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3. Ч</a:t>
            </a:r>
            <a:r>
              <a:rPr lang="ru-RU" b="1" dirty="0" smtClean="0"/>
              <a:t>то (В. п.) называют чем (Т. в. п.) </a:t>
            </a:r>
            <a:r>
              <a:rPr lang="ru-RU" dirty="0" smtClean="0"/>
              <a:t>-</a:t>
            </a:r>
            <a:r>
              <a:rPr lang="ru-RU" b="1" dirty="0" smtClean="0"/>
              <a:t> чем (Т. в. п.) называют что (В. п.)?</a:t>
            </a: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1) </a:t>
            </a:r>
            <a:r>
              <a:rPr lang="ru-RU" b="1" i="1" dirty="0" smtClean="0"/>
              <a:t>Экономикой </a:t>
            </a:r>
            <a:r>
              <a:rPr lang="ru-RU" dirty="0" smtClean="0"/>
              <a:t>называют</a:t>
            </a:r>
            <a:r>
              <a:rPr lang="ru-RU" b="1" i="1" dirty="0" smtClean="0"/>
              <a:t> </a:t>
            </a:r>
            <a:r>
              <a:rPr lang="ru-RU" dirty="0" smtClean="0"/>
              <a:t>науку </a:t>
            </a:r>
            <a:r>
              <a:rPr lang="ru-RU" b="1" i="1" dirty="0" smtClean="0"/>
              <a:t> </a:t>
            </a:r>
            <a:r>
              <a:rPr lang="ru-RU" dirty="0" smtClean="0"/>
              <a:t>о законах производства, распределения, обмена и потребления товаров.</a:t>
            </a:r>
          </a:p>
          <a:p>
            <a:pPr algn="just">
              <a:buNone/>
            </a:pPr>
            <a:r>
              <a:rPr lang="ru-RU" b="1" i="1" dirty="0" smtClean="0"/>
              <a:t>Как </a:t>
            </a:r>
            <a:r>
              <a:rPr lang="ru-RU" dirty="0" smtClean="0"/>
              <a:t>называют науку о законах производства, распределения, обмена и потребления товаров?</a:t>
            </a:r>
          </a:p>
          <a:p>
            <a:pPr algn="just"/>
            <a:r>
              <a:rPr lang="ru-RU" dirty="0" smtClean="0"/>
              <a:t>2) Экономикой</a:t>
            </a:r>
            <a:r>
              <a:rPr lang="ru-RU" b="1" i="1" dirty="0" smtClean="0"/>
              <a:t> </a:t>
            </a:r>
            <a:r>
              <a:rPr lang="ru-RU" dirty="0" smtClean="0"/>
              <a:t>называют</a:t>
            </a:r>
            <a:r>
              <a:rPr lang="ru-RU" b="1" i="1" dirty="0" smtClean="0"/>
              <a:t> науку</a:t>
            </a:r>
            <a:r>
              <a:rPr lang="ru-RU" dirty="0" smtClean="0"/>
              <a:t> о законах производства, распределения, обмена и потребления товаров.</a:t>
            </a:r>
          </a:p>
          <a:p>
            <a:pPr algn="just">
              <a:buNone/>
            </a:pPr>
            <a:r>
              <a:rPr lang="ru-RU" b="1" i="1" dirty="0" smtClean="0"/>
              <a:t>Что (В. п.) </a:t>
            </a:r>
            <a:r>
              <a:rPr lang="ru-RU" dirty="0" smtClean="0"/>
              <a:t>называют экономикой?</a:t>
            </a:r>
          </a:p>
          <a:p>
            <a:pPr algn="just"/>
            <a:r>
              <a:rPr lang="ru-RU" b="1" dirty="0" smtClean="0"/>
              <a:t>4. Под чем (Т. в. п.) понимают что (В. п.)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Под экономикой</a:t>
            </a:r>
            <a:r>
              <a:rPr lang="ru-RU" i="1" dirty="0" smtClean="0"/>
              <a:t> </a:t>
            </a:r>
            <a:r>
              <a:rPr lang="ru-RU" b="1" i="1" dirty="0" smtClean="0"/>
              <a:t> </a:t>
            </a:r>
            <a:r>
              <a:rPr lang="ru-RU" dirty="0" smtClean="0"/>
              <a:t>понимают</a:t>
            </a:r>
            <a:r>
              <a:rPr lang="ru-RU" b="1" i="1" dirty="0" smtClean="0"/>
              <a:t> науку </a:t>
            </a:r>
            <a:r>
              <a:rPr lang="ru-RU" dirty="0" smtClean="0"/>
              <a:t>о законах производства, распределения, обмена и потребления товаров. </a:t>
            </a:r>
          </a:p>
          <a:p>
            <a:pPr algn="just">
              <a:buNone/>
            </a:pPr>
            <a:r>
              <a:rPr lang="ru-RU" b="1" i="1" dirty="0" smtClean="0"/>
              <a:t>Что </a:t>
            </a:r>
            <a:r>
              <a:rPr lang="ru-RU" dirty="0" smtClean="0"/>
              <a:t>понимают под экономикой?</a:t>
            </a:r>
          </a:p>
          <a:p>
            <a:pPr algn="just"/>
            <a:r>
              <a:rPr lang="ru-RU" b="1" dirty="0" smtClean="0"/>
              <a:t>5. Что (В. п.) можно определить как что (В. п.)</a:t>
            </a:r>
            <a:endParaRPr lang="ru-RU" dirty="0" smtClean="0"/>
          </a:p>
          <a:p>
            <a:pPr algn="just">
              <a:buNone/>
            </a:pPr>
            <a:r>
              <a:rPr lang="ru-RU" b="1" i="1" dirty="0" smtClean="0"/>
              <a:t>Экономику</a:t>
            </a:r>
            <a:r>
              <a:rPr lang="ru-RU" dirty="0" smtClean="0"/>
              <a:t> можно определить как науку о законах производства, распределения, обмена и потребления товаров.</a:t>
            </a:r>
          </a:p>
          <a:p>
            <a:pPr algn="just">
              <a:buNone/>
            </a:pPr>
            <a:r>
              <a:rPr lang="ru-RU" b="1" i="1" dirty="0" smtClean="0"/>
              <a:t>Что </a:t>
            </a:r>
            <a:r>
              <a:rPr lang="ru-RU" dirty="0" smtClean="0"/>
              <a:t>можно определить как науку о законах производства, распределения, обмена и потребления товаров?</a:t>
            </a:r>
          </a:p>
          <a:p>
            <a:pPr algn="just"/>
            <a:r>
              <a:rPr lang="ru-RU" dirty="0" smtClean="0"/>
              <a:t> </a:t>
            </a:r>
            <a:r>
              <a:rPr lang="ru-RU" b="1" dirty="0" smtClean="0"/>
              <a:t>Задание 4.</a:t>
            </a:r>
            <a:r>
              <a:rPr lang="ru-RU" i="1" dirty="0" smtClean="0"/>
              <a:t> Выпишите из текста задания 2 определения новых научных понятий или терминов. Трансформируйте их, используйте разные модели предложений.</a:t>
            </a:r>
            <a:endParaRPr lang="ru-RU" dirty="0" smtClean="0"/>
          </a:p>
          <a:p>
            <a:pPr algn="just"/>
            <a:r>
              <a:rPr lang="ru-RU" b="1" dirty="0" smtClean="0"/>
              <a:t>Задание 5.</a:t>
            </a:r>
            <a:r>
              <a:rPr lang="ru-RU" i="1" dirty="0" smtClean="0"/>
              <a:t> Составьте и напишите 5 вопросов, со словами: «Что такое…? Как называется..? Как называют..?. Что понимают под…? (Используйте текст задания 2).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10000"/>
                  </a:schemeClr>
                </a:solidFill>
              </a:rPr>
              <a:t>5.3 Лингвистический комментарий: Рекомендации по составлению вопросного плана</a:t>
            </a:r>
            <a:br>
              <a:rPr lang="ru-RU" sz="2400" dirty="0" smtClean="0">
                <a:solidFill>
                  <a:schemeClr val="accent1">
                    <a:lumMod val="10000"/>
                  </a:schemeClr>
                </a:solidFill>
              </a:rPr>
            </a:br>
            <a:endParaRPr lang="ru-RU" sz="24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186766" cy="292895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i="1" dirty="0" smtClean="0"/>
              <a:t>План используется для того, чтобы пересказать текст в той последовательности, которая есть в данном тексте.</a:t>
            </a:r>
            <a:endParaRPr lang="ru-RU" b="1" dirty="0" smtClean="0"/>
          </a:p>
          <a:p>
            <a:pPr algn="just"/>
            <a:r>
              <a:rPr lang="ru-RU" b="1" dirty="0" smtClean="0"/>
              <a:t>Чтобы составить вопросный план, надо после чтения  текста,  выполнить следующую работу:</a:t>
            </a:r>
          </a:p>
          <a:p>
            <a:pPr algn="just">
              <a:buNone/>
            </a:pPr>
            <a:r>
              <a:rPr lang="ru-RU" b="1" dirty="0" smtClean="0"/>
              <a:t>а) разделить текст на смысловые части и найти в каждой части предложение, которое содержит основную информацию этой части (Вы уже знаете, как это сделать);</a:t>
            </a:r>
          </a:p>
          <a:p>
            <a:pPr algn="just">
              <a:buNone/>
            </a:pPr>
            <a:r>
              <a:rPr lang="ru-RU" b="1" dirty="0" smtClean="0"/>
              <a:t>б) трансформировать эти предложения в вопросы;</a:t>
            </a:r>
          </a:p>
          <a:p>
            <a:pPr algn="just">
              <a:buNone/>
            </a:pPr>
            <a:r>
              <a:rPr lang="ru-RU" b="1" dirty="0" smtClean="0"/>
              <a:t>в) расположить вопросы в той последовательности, в которой расположены в тексте его смысловые части.</a:t>
            </a:r>
          </a:p>
          <a:p>
            <a:endParaRPr lang="ru-RU" b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071942"/>
            <a:ext cx="2990852" cy="242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ysClr val="windowText" lastClr="000000"/>
      </a:dk1>
      <a:lt1>
        <a:srgbClr val="000000"/>
      </a:lt1>
      <a:dk2>
        <a:srgbClr val="98BAE5"/>
      </a:dk2>
      <a:lt2>
        <a:srgbClr val="EEECE1"/>
      </a:lt2>
      <a:accent1>
        <a:srgbClr val="B8CCE4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B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3005</Words>
  <Application>Microsoft Office PowerPoint</Application>
  <PresentationFormat>Экран (4:3)</PresentationFormat>
  <Paragraphs>245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Дисциплина: Профессиональный русский язык </vt:lpstr>
      <vt:lpstr>Тема 5 Научный текст и его план </vt:lpstr>
      <vt:lpstr> 5.1 Научный текст и вопросный план</vt:lpstr>
      <vt:lpstr>Слайд 4</vt:lpstr>
      <vt:lpstr>Слайд 5</vt:lpstr>
      <vt:lpstr>Слайд 6</vt:lpstr>
      <vt:lpstr>Слайд 7</vt:lpstr>
      <vt:lpstr>Слайд 8</vt:lpstr>
      <vt:lpstr>5.3 Лингвистический комментарий: Рекомендации по составлению вопросного плана </vt:lpstr>
      <vt:lpstr>Слайд 10</vt:lpstr>
      <vt:lpstr>5.4 Научный текст и назывной план </vt:lpstr>
      <vt:lpstr>Слайд 12</vt:lpstr>
      <vt:lpstr>Слайд 13</vt:lpstr>
      <vt:lpstr>Слайд 14</vt:lpstr>
      <vt:lpstr>Слайд 15</vt:lpstr>
      <vt:lpstr>5.5 Лингвистический комментарий: Модели предложений для выражения классификации </vt:lpstr>
      <vt:lpstr>Слайд 17</vt:lpstr>
      <vt:lpstr>Слайд 18</vt:lpstr>
      <vt:lpstr>Слайд 19</vt:lpstr>
      <vt:lpstr>5.6 Лингвистический комментарий: Рекомендации по составлению назывного плана 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Дисциплина: Профессиональный русский язык </dc:title>
  <cp:lastModifiedBy>Оля</cp:lastModifiedBy>
  <cp:revision>11</cp:revision>
  <dcterms:modified xsi:type="dcterms:W3CDTF">2014-01-21T05:00:25Z</dcterms:modified>
</cp:coreProperties>
</file>